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437790" cy="82296"/>
          </a:xfrm>
          <a:prstGeom prst="rect">
            <a:avLst/>
          </a:prstGeom>
          <a:solidFill>
            <a:srgbClr val="E4572E"/>
          </a:solidFill>
          <a:ln/>
        </p:spPr>
      </p:sp>
      <p:sp>
        <p:nvSpPr>
          <p:cNvPr id="3" name="Shape 1"/>
          <p:cNvSpPr/>
          <p:nvPr/>
        </p:nvSpPr>
        <p:spPr>
          <a:xfrm>
            <a:off x="2437790" y="0"/>
            <a:ext cx="2437790" cy="82296"/>
          </a:xfrm>
          <a:prstGeom prst="rect">
            <a:avLst/>
          </a:prstGeom>
          <a:solidFill>
            <a:srgbClr val="F3A712"/>
          </a:solidFill>
          <a:ln/>
        </p:spPr>
      </p:sp>
      <p:sp>
        <p:nvSpPr>
          <p:cNvPr id="4" name="Shape 2"/>
          <p:cNvSpPr/>
          <p:nvPr/>
        </p:nvSpPr>
        <p:spPr>
          <a:xfrm>
            <a:off x="4875581" y="0"/>
            <a:ext cx="2437790" cy="82296"/>
          </a:xfrm>
          <a:prstGeom prst="rect">
            <a:avLst/>
          </a:prstGeom>
          <a:solidFill>
            <a:srgbClr val="2FBF71"/>
          </a:solidFill>
          <a:ln/>
        </p:spPr>
      </p:sp>
      <p:sp>
        <p:nvSpPr>
          <p:cNvPr id="5" name="Shape 3"/>
          <p:cNvSpPr/>
          <p:nvPr/>
        </p:nvSpPr>
        <p:spPr>
          <a:xfrm>
            <a:off x="7313371" y="0"/>
            <a:ext cx="2437790" cy="82296"/>
          </a:xfrm>
          <a:prstGeom prst="rect">
            <a:avLst/>
          </a:prstGeom>
          <a:solidFill>
            <a:srgbClr val="1789C4"/>
          </a:solidFill>
          <a:ln/>
        </p:spPr>
      </p:sp>
      <p:sp>
        <p:nvSpPr>
          <p:cNvPr id="6" name="Shape 4"/>
          <p:cNvSpPr/>
          <p:nvPr/>
        </p:nvSpPr>
        <p:spPr>
          <a:xfrm>
            <a:off x="9751162" y="0"/>
            <a:ext cx="2437790" cy="82296"/>
          </a:xfrm>
          <a:prstGeom prst="rect">
            <a:avLst/>
          </a:prstGeom>
          <a:solidFill>
            <a:srgbClr val="8F3FB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55448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Project Rainbow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640080" y="260604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D9D9EC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Service Design Workshop — from bespoke capability to productized, tiered service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37490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9C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 minutes · 5 linked blocks · 8–12 participants · 2 facilitators
</a:t>
            </a:r>
            <a:pPr indent="0" marL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Output: a productized service blueprint the room built itself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566928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8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is set per workshop on the live playbook · storycltd.co.uk/rainbow-workshop-playbook.html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6775704"/>
            <a:ext cx="2437790" cy="82296"/>
          </a:xfrm>
          <a:prstGeom prst="rect">
            <a:avLst/>
          </a:prstGeom>
          <a:solidFill>
            <a:srgbClr val="E4572E"/>
          </a:solidFill>
          <a:ln/>
        </p:spPr>
      </p:sp>
      <p:sp>
        <p:nvSpPr>
          <p:cNvPr id="12" name="Shape 10"/>
          <p:cNvSpPr/>
          <p:nvPr/>
        </p:nvSpPr>
        <p:spPr>
          <a:xfrm>
            <a:off x="2437790" y="6775704"/>
            <a:ext cx="2437790" cy="82296"/>
          </a:xfrm>
          <a:prstGeom prst="rect">
            <a:avLst/>
          </a:prstGeom>
          <a:solidFill>
            <a:srgbClr val="F3A712"/>
          </a:solidFill>
          <a:ln/>
        </p:spPr>
      </p:sp>
      <p:sp>
        <p:nvSpPr>
          <p:cNvPr id="13" name="Shape 11"/>
          <p:cNvSpPr/>
          <p:nvPr/>
        </p:nvSpPr>
        <p:spPr>
          <a:xfrm>
            <a:off x="4875581" y="6775704"/>
            <a:ext cx="2437790" cy="82296"/>
          </a:xfrm>
          <a:prstGeom prst="rect">
            <a:avLst/>
          </a:prstGeom>
          <a:solidFill>
            <a:srgbClr val="2FBF71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3371" y="6775704"/>
            <a:ext cx="2437790" cy="82296"/>
          </a:xfrm>
          <a:prstGeom prst="rect">
            <a:avLst/>
          </a:prstGeom>
          <a:solidFill>
            <a:srgbClr val="1789C4"/>
          </a:solidFill>
          <a:ln/>
        </p:spPr>
      </p:sp>
      <p:sp>
        <p:nvSpPr>
          <p:cNvPr id="15" name="Shape 13"/>
          <p:cNvSpPr/>
          <p:nvPr/>
        </p:nvSpPr>
        <p:spPr>
          <a:xfrm>
            <a:off x="9751162" y="6775704"/>
            <a:ext cx="2437790" cy="82296"/>
          </a:xfrm>
          <a:prstGeom prst="rect">
            <a:avLst/>
          </a:prstGeom>
          <a:solidFill>
            <a:srgbClr val="8F3FB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The golden thread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i="1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block consumes the output of the last. At every handoff, the previous block's headline physically moves onto the next canvas. If a block can't name what it inherited, the thread is broken.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2194560"/>
            <a:ext cx="2103120" cy="2286000"/>
          </a:xfrm>
          <a:prstGeom prst="roundRect">
            <a:avLst>
              <a:gd name="adj" fmla="val 3913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80160" y="2423160"/>
            <a:ext cx="548640" cy="548640"/>
          </a:xfrm>
          <a:prstGeom prst="ellipse">
            <a:avLst/>
          </a:prstGeom>
          <a:solidFill>
            <a:srgbClr val="E4572E"/>
          </a:solidFill>
          <a:ln/>
        </p:spPr>
      </p:sp>
      <p:sp>
        <p:nvSpPr>
          <p:cNvPr id="6" name="Text 4"/>
          <p:cNvSpPr/>
          <p:nvPr/>
        </p:nvSpPr>
        <p:spPr>
          <a:xfrm>
            <a:off x="1280160" y="2423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Pain point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356616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 statement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587752" y="31089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843784" y="2194560"/>
            <a:ext cx="2103120" cy="2286000"/>
          </a:xfrm>
          <a:prstGeom prst="roundRect">
            <a:avLst>
              <a:gd name="adj" fmla="val 3913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21024" y="2423160"/>
            <a:ext cx="548640" cy="548640"/>
          </a:xfrm>
          <a:prstGeom prst="ellipse">
            <a:avLst/>
          </a:prstGeom>
          <a:solidFill>
            <a:srgbClr val="F3A712"/>
          </a:solidFill>
          <a:ln/>
        </p:spPr>
      </p:sp>
      <p:sp>
        <p:nvSpPr>
          <p:cNvPr id="12" name="Text 10"/>
          <p:cNvSpPr/>
          <p:nvPr/>
        </p:nvSpPr>
        <p:spPr>
          <a:xfrm>
            <a:off x="3621024" y="2423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980944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Persona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980944" y="356616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feels it most and can act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28616" y="31089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184648" y="2194560"/>
            <a:ext cx="2103120" cy="2286000"/>
          </a:xfrm>
          <a:prstGeom prst="roundRect">
            <a:avLst>
              <a:gd name="adj" fmla="val 3913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61888" y="2423160"/>
            <a:ext cx="548640" cy="548640"/>
          </a:xfrm>
          <a:prstGeom prst="ellipse">
            <a:avLst/>
          </a:prstGeom>
          <a:solidFill>
            <a:srgbClr val="2FBF71"/>
          </a:solidFill>
          <a:ln/>
        </p:spPr>
      </p:sp>
      <p:sp>
        <p:nvSpPr>
          <p:cNvPr id="18" name="Text 16"/>
          <p:cNvSpPr/>
          <p:nvPr/>
        </p:nvSpPr>
        <p:spPr>
          <a:xfrm>
            <a:off x="5961888" y="2423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321808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Product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321808" y="356616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tiered offer they'd buy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269480" y="31089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7525512" y="2194560"/>
            <a:ext cx="2103120" cy="2286000"/>
          </a:xfrm>
          <a:prstGeom prst="roundRect">
            <a:avLst>
              <a:gd name="adj" fmla="val 3913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302752" y="2423160"/>
            <a:ext cx="548640" cy="548640"/>
          </a:xfrm>
          <a:prstGeom prst="ellipse">
            <a:avLst/>
          </a:prstGeom>
          <a:solidFill>
            <a:srgbClr val="1789C4"/>
          </a:solidFill>
          <a:ln/>
        </p:spPr>
      </p:sp>
      <p:sp>
        <p:nvSpPr>
          <p:cNvPr id="24" name="Text 22"/>
          <p:cNvSpPr/>
          <p:nvPr/>
        </p:nvSpPr>
        <p:spPr>
          <a:xfrm>
            <a:off x="8302752" y="2423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7662672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Readiness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662672" y="356616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WE deliver it repeatably?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610344" y="31089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9866376" y="2194560"/>
            <a:ext cx="2103120" cy="2286000"/>
          </a:xfrm>
          <a:prstGeom prst="roundRect">
            <a:avLst>
              <a:gd name="adj" fmla="val 3913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643616" y="2423160"/>
            <a:ext cx="548640" cy="548640"/>
          </a:xfrm>
          <a:prstGeom prst="ellipse">
            <a:avLst/>
          </a:prstGeom>
          <a:solidFill>
            <a:srgbClr val="8F3FBF"/>
          </a:solidFill>
          <a:ln/>
        </p:spPr>
      </p:sp>
      <p:sp>
        <p:nvSpPr>
          <p:cNvPr id="30" name="Text 28"/>
          <p:cNvSpPr/>
          <p:nvPr/>
        </p:nvSpPr>
        <p:spPr>
          <a:xfrm>
            <a:off x="10643616" y="24231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0003536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Pink Space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0003536" y="3566160"/>
            <a:ext cx="1828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becomes in 3 years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02920" y="502920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Facilitator discipline: hold time hard, carry the thread forward, and enforce each block's one rule.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C0431F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64592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>
                    <a:alpha val="65000"/>
                  </a:srgbClr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63040" y="20116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EMPATHY &amp; VALUE PROPS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46304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Defining the Client Pain Point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Objective:  </a:t>
            </a:r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sharp, evidence-anchored problem statement — the single pain this exists to kill — plus the value of killing it.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6675120" cy="3108960"/>
          </a:xfrm>
          <a:prstGeom prst="roundRect">
            <a:avLst>
              <a:gd name="adj" fmla="val 264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37744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62179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Frame — the rule: no solutions yet; only the client's world and what hurts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Silent pain dump — 5+ stickies each, in the client's voice ("I keep…", "I can't…")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Cluster &amp; dot-vote — most frequent × painful × unserved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Write the statement from the template; name the value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406640" y="2194560"/>
            <a:ext cx="4279392" cy="3108960"/>
          </a:xfrm>
          <a:prstGeom prst="roundRect">
            <a:avLst>
              <a:gd name="adj" fmla="val 2647"/>
            </a:avLst>
          </a:prstGeom>
          <a:solidFill>
            <a:srgbClr val="FBF6FD"/>
          </a:solidFill>
          <a:ln w="12700">
            <a:solidFill>
              <a:srgbClr val="ECD6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0" y="2377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043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QUESTIONS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680960" y="2697480"/>
            <a:ext cx="3749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pain is this exactly — would THEY recognise these words?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they do today instead? The workaround is the real competitor.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Vitamin or painkiller? If nobody's bleeding, park it.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5532120"/>
            <a:ext cx="11183112" cy="685800"/>
          </a:xfrm>
          <a:prstGeom prst="roundRect">
            <a:avLst>
              <a:gd name="adj" fmla="val 10667"/>
            </a:avLst>
          </a:prstGeom>
          <a:solidFill>
            <a:srgbClr val="F2FBF6"/>
          </a:solidFill>
          <a:ln w="12700">
            <a:solidFill>
              <a:srgbClr val="BFE8D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596128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9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Handoff:  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 the problem statement to Block 2: who feels this most and can act on it?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CF8C06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64592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>
                    <a:alpha val="65000"/>
                  </a:srgbClr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63040" y="20116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SEGMENTATION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46304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Persona &amp; Worldview Mapping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Objective:  </a:t>
            </a:r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"the client" into a buyable segment: a primary persona with a worldview, the buying centre around them, and one defended beachhead.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6675120" cy="3108960"/>
          </a:xfrm>
          <a:prstGeom prst="roundRect">
            <a:avLst>
              <a:gd name="adj" fmla="val 264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37744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62179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Inherit — post Block 1's statement: who is the person in this sentence?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Build the persona in pairs — past demographics into worldview, fear, measures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Map the buying centre — economic buyer, champion, blocker, user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Plot segments (pain × reach); choose ONE beachhead and defend it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406640" y="2194560"/>
            <a:ext cx="4279392" cy="3108960"/>
          </a:xfrm>
          <a:prstGeom prst="roundRect">
            <a:avLst>
              <a:gd name="adj" fmla="val 2647"/>
            </a:avLst>
          </a:prstGeom>
          <a:solidFill>
            <a:srgbClr val="FBF6FD"/>
          </a:solidFill>
          <a:ln w="12700">
            <a:solidFill>
              <a:srgbClr val="ECD6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0" y="2377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CF8C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QUESTIONS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680960" y="2697480"/>
            <a:ext cx="3749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they pay from their own budget — or who holds the money?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they believe that makes our pitch land — or bounce?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we win only one segment this year, does it unlock the next?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5532120"/>
            <a:ext cx="11183112" cy="685800"/>
          </a:xfrm>
          <a:prstGeom prst="roundRect">
            <a:avLst>
              <a:gd name="adj" fmla="val 10667"/>
            </a:avLst>
          </a:prstGeom>
          <a:solidFill>
            <a:srgbClr val="F2FBF6"/>
          </a:solidFill>
          <a:ln w="12700">
            <a:solidFill>
              <a:srgbClr val="BFE8D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596128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9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Handoff:  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 the persona and their budget authority to Block 3: package what THEY would sign off.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1F9E5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64592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>
                    <a:alpha val="65000"/>
                  </a:srgbClr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63040" y="20116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ROADMAP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46304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Service Productization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Objective:  </a:t>
            </a:r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 bespoke capability into a product: named, tiered, priced, fixed-scope — with a wedge that gets the first yes.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6675120" cy="3108960"/>
          </a:xfrm>
          <a:prstGeom prst="roundRect">
            <a:avLst>
              <a:gd name="adj" fmla="val 264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37744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62179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Inherit — restate persona + willingness-to-pay signal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Force the service into 3 fixed tiers: name, scope, deliverable, price band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Define the wedge — the low-friction land that sells tiers 2 and 3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Roadmap the horizons: Now / Next / Later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406640" y="2194560"/>
            <a:ext cx="4279392" cy="3108960"/>
          </a:xfrm>
          <a:prstGeom prst="roundRect">
            <a:avLst>
              <a:gd name="adj" fmla="val 2647"/>
            </a:avLst>
          </a:prstGeom>
          <a:solidFill>
            <a:srgbClr val="FBF6FD"/>
          </a:solidFill>
          <a:ln w="12700">
            <a:solidFill>
              <a:srgbClr val="ECD6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0" y="2377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F9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QUESTIONS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680960" y="2697480"/>
            <a:ext cx="3749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we REFUSING to do? A product is defined by its edges.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the smallest version they say yes to on Friday?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does bespoke sneak back in — and how do we design it out?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5532120"/>
            <a:ext cx="11183112" cy="685800"/>
          </a:xfrm>
          <a:prstGeom prst="roundRect">
            <a:avLst>
              <a:gd name="adj" fmla="val 10667"/>
            </a:avLst>
          </a:prstGeom>
          <a:solidFill>
            <a:srgbClr val="F2FBF6"/>
          </a:solidFill>
          <a:ln w="12700">
            <a:solidFill>
              <a:srgbClr val="BFE8D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596128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9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Handoff:  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 the ladder to Block 4: can we deliver the wedge 50 times a year without collapsing into bespoke?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0F6FA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64592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>
                    <a:alpha val="65000"/>
                  </a:srgbClr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04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63040" y="20116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SCALING INFRASTRUCTURE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46304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Operational Readiness &amp; Integration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Objective:  </a:t>
            </a:r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Stress-test delivery: what must be true in talent, process, tooling and economics for this to scale without eroding quality or margin.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6675120" cy="3108960"/>
          </a:xfrm>
          <a:prstGeom prst="roundRect">
            <a:avLst>
              <a:gd name="adj" fmla="val 264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37744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62179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Inherit — post the ladder: "we sold 10 this quarter — what breaks?"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Walk the four lanes — Talent, Process, Tooling/Data, Economics — RAG each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Name the single binding constraint; everything else is secondary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Pick the 3 builds that move the most red to green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406640" y="2194560"/>
            <a:ext cx="4279392" cy="3108960"/>
          </a:xfrm>
          <a:prstGeom prst="roundRect">
            <a:avLst>
              <a:gd name="adj" fmla="val 2647"/>
            </a:avLst>
          </a:prstGeom>
          <a:solidFill>
            <a:srgbClr val="FBF6FD"/>
          </a:solidFill>
          <a:ln w="12700">
            <a:solidFill>
              <a:srgbClr val="ECD6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0" y="2377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F6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QUESTIONS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680960" y="2697480"/>
            <a:ext cx="3749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one thing, if it broke, stops everything? Fund that first.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are we paying partner rates for analyst work?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10× volume, what quietly destroys the margin — or the brand?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5532120"/>
            <a:ext cx="11183112" cy="685800"/>
          </a:xfrm>
          <a:prstGeom prst="roundRect">
            <a:avLst>
              <a:gd name="adj" fmla="val 10667"/>
            </a:avLst>
          </a:prstGeom>
          <a:solidFill>
            <a:srgbClr val="F2FBF6"/>
          </a:solidFill>
          <a:ln w="12700">
            <a:solidFill>
              <a:srgbClr val="BFE8D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596128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9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Handoff:  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 the delivery blueprint to Block 5: once it's real and generating data, what could it become?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722F9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64592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>
                    <a:alpha val="65000"/>
                  </a:srgbClr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05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463040" y="20116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INNOVATION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46304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Pink Space Ideation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Objective:  </a:t>
            </a:r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Constraints off: it's three years from now and this is famous. Diverge wide, cluster, then place one horizon bet with a 90-day experiment.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6675120" cy="3108960"/>
          </a:xfrm>
          <a:prstGeom prst="roundRect">
            <a:avLst>
              <a:gd name="adj" fmla="val 264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37744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" y="2697480"/>
            <a:ext cx="62179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Reframe to abundance — every "no, because" is banned; only "yes, and"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Diverge on provocations — data as product? clients self-serve? a standard?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Cluster into 3–5 concepts, each with a "why it could be huge"</a:t>
            </a:r>
            <a:endParaRPr lang="en-US" sz="1250" dirty="0"/>
          </a:p>
          <a:p>
            <a:pPr indent="0" marL="0">
              <a:lnSpc>
                <a:spcPts val="16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Place ONE bet — upside × learnability — and define the smallest 90-day test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406640" y="2194560"/>
            <a:ext cx="4279392" cy="3108960"/>
          </a:xfrm>
          <a:prstGeom prst="roundRect">
            <a:avLst>
              <a:gd name="adj" fmla="val 2647"/>
            </a:avLst>
          </a:prstGeom>
          <a:solidFill>
            <a:srgbClr val="FBF6FD"/>
          </a:solidFill>
          <a:ln w="12700">
            <a:solidFill>
              <a:srgbClr val="ECD6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0" y="23774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722F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QUESTIONS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680960" y="2697480"/>
            <a:ext cx="3749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by-product of delivery is quietly more valuable than the delivery?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 competitor wanted to kill us in 3 years, what would THEY build?</a:t>
            </a:r>
            <a:endParaRPr lang="en-US" sz="1200" dirty="0"/>
          </a:p>
          <a:p>
            <a:pPr marL="342900" indent="-3429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bet makes today's binding constraint irrelevant?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5532120"/>
            <a:ext cx="11183112" cy="685800"/>
          </a:xfrm>
          <a:prstGeom prst="roundRect">
            <a:avLst>
              <a:gd name="adj" fmla="val 10667"/>
            </a:avLst>
          </a:prstGeom>
          <a:solidFill>
            <a:srgbClr val="F2FBF6"/>
          </a:solidFill>
          <a:ln w="12700">
            <a:solidFill>
              <a:srgbClr val="BFE8D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596128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9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Handoff:  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loop: the bet feeds Block 3's "Later" column. The room ends where it began — sharper.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Room setup &amp; the five failure modes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23444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3716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 facilitators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85800" y="17830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leads, one captures &amp; times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429000" y="123444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11880" y="13716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5 wall canvases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11880" y="17830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pre-printed — one per block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355080" y="123444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7960" y="13716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Visible timer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37960" y="17830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blocks are tight; hold time hard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9281160" y="1234440"/>
            <a:ext cx="2697480" cy="1234440"/>
          </a:xfrm>
          <a:prstGeom prst="roundRect">
            <a:avLst>
              <a:gd name="adj" fmla="val 6667"/>
            </a:avLst>
          </a:prstGeom>
          <a:solidFill>
            <a:srgbClr val="F7F7FB"/>
          </a:solidFill>
          <a:ln w="12700">
            <a:solidFill>
              <a:srgbClr val="E7E7E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464040" y="13716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Carry-forward wall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464040" y="178308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block's headline stays visible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28346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 against — call these out by name when they happen: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02920" y="3337560"/>
            <a:ext cx="292608" cy="292608"/>
          </a:xfrm>
          <a:prstGeom prst="ellipse">
            <a:avLst/>
          </a:prstGeom>
          <a:solidFill>
            <a:srgbClr val="E4572E"/>
          </a:solidFill>
          <a:ln/>
        </p:spPr>
      </p:sp>
      <p:sp>
        <p:nvSpPr>
          <p:cNvPr id="17" name="Text 15"/>
          <p:cNvSpPr/>
          <p:nvPr/>
        </p:nvSpPr>
        <p:spPr>
          <a:xfrm>
            <a:off x="960120" y="329184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Solutioning in Block 1 — </a:t>
            </a:r>
            <a:pPr indent="0" marL="0">
              <a:buNone/>
            </a:pPr>
            <a:r>
              <a:rPr lang="en-US" sz="125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room jumps to product before the pain is sharp — enforce the no-solutions rule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904488"/>
            <a:ext cx="292608" cy="292608"/>
          </a:xfrm>
          <a:prstGeom prst="ellipse">
            <a:avLst/>
          </a:prstGeom>
          <a:solidFill>
            <a:srgbClr val="F3A712"/>
          </a:solidFill>
          <a:ln/>
        </p:spPr>
      </p:sp>
      <p:sp>
        <p:nvSpPr>
          <p:cNvPr id="19" name="Text 17"/>
          <p:cNvSpPr/>
          <p:nvPr/>
        </p:nvSpPr>
        <p:spPr>
          <a:xfrm>
            <a:off x="960120" y="3858768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 as demographics — </a:t>
            </a:r>
            <a:pPr indent="0" marL="0">
              <a:buNone/>
            </a:pPr>
            <a:r>
              <a:rPr lang="en-US" sz="125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"45-year-old exec" tells you nothing — push for worldview and fear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02920" y="4471416"/>
            <a:ext cx="292608" cy="292608"/>
          </a:xfrm>
          <a:prstGeom prst="ellipse">
            <a:avLst/>
          </a:prstGeom>
          <a:solidFill>
            <a:srgbClr val="2FBF71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4425696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Bespoke creep in Block 3 — </a:t>
            </a:r>
            <a:pPr indent="0" marL="0">
              <a:buNone/>
            </a:pPr>
            <a:r>
              <a:rPr lang="en-US" sz="125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"it depends" is the enemy of a product — force fixed scope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02920" y="5038344"/>
            <a:ext cx="292608" cy="292608"/>
          </a:xfrm>
          <a:prstGeom prst="ellipse">
            <a:avLst/>
          </a:prstGeom>
          <a:solidFill>
            <a:srgbClr val="1789C4"/>
          </a:solidFill>
          <a:ln/>
        </p:spPr>
      </p:sp>
      <p:sp>
        <p:nvSpPr>
          <p:cNvPr id="23" name="Text 21"/>
          <p:cNvSpPr/>
          <p:nvPr/>
        </p:nvSpPr>
        <p:spPr>
          <a:xfrm>
            <a:off x="960120" y="4992624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Optimism in Block 4 — </a:t>
            </a:r>
            <a:pPr indent="0" marL="0">
              <a:buNone/>
            </a:pPr>
            <a:r>
              <a:rPr lang="en-US" sz="125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love the sale, hate the delivery math — make someone argue it breaks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02920" y="5605272"/>
            <a:ext cx="292608" cy="292608"/>
          </a:xfrm>
          <a:prstGeom prst="ellipse">
            <a:avLst/>
          </a:prstGeom>
          <a:solidFill>
            <a:srgbClr val="8F3FBF"/>
          </a:solidFill>
          <a:ln/>
        </p:spPr>
      </p:sp>
      <p:sp>
        <p:nvSpPr>
          <p:cNvPr id="25" name="Text 23"/>
          <p:cNvSpPr/>
          <p:nvPr/>
        </p:nvSpPr>
        <p:spPr>
          <a:xfrm>
            <a:off x="960120" y="5559552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Pink Space as roadmap — </a:t>
            </a:r>
            <a:pPr indent="0" marL="0">
              <a:buNone/>
            </a:pPr>
            <a:r>
              <a:rPr lang="en-US" sz="125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it's fundable now, it's not big enough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02920" y="6446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FACILITATOR DECK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1521440" y="6446520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4A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437790" cy="82296"/>
          </a:xfrm>
          <a:prstGeom prst="rect">
            <a:avLst/>
          </a:prstGeom>
          <a:solidFill>
            <a:srgbClr val="E4572E"/>
          </a:solidFill>
          <a:ln/>
        </p:spPr>
      </p:sp>
      <p:sp>
        <p:nvSpPr>
          <p:cNvPr id="3" name="Shape 1"/>
          <p:cNvSpPr/>
          <p:nvPr/>
        </p:nvSpPr>
        <p:spPr>
          <a:xfrm>
            <a:off x="2437790" y="0"/>
            <a:ext cx="2437790" cy="82296"/>
          </a:xfrm>
          <a:prstGeom prst="rect">
            <a:avLst/>
          </a:prstGeom>
          <a:solidFill>
            <a:srgbClr val="F3A712"/>
          </a:solidFill>
          <a:ln/>
        </p:spPr>
      </p:sp>
      <p:sp>
        <p:nvSpPr>
          <p:cNvPr id="4" name="Shape 2"/>
          <p:cNvSpPr/>
          <p:nvPr/>
        </p:nvSpPr>
        <p:spPr>
          <a:xfrm>
            <a:off x="4875581" y="0"/>
            <a:ext cx="2437790" cy="82296"/>
          </a:xfrm>
          <a:prstGeom prst="rect">
            <a:avLst/>
          </a:prstGeom>
          <a:solidFill>
            <a:srgbClr val="2FBF71"/>
          </a:solidFill>
          <a:ln/>
        </p:spPr>
      </p:sp>
      <p:sp>
        <p:nvSpPr>
          <p:cNvPr id="5" name="Shape 3"/>
          <p:cNvSpPr/>
          <p:nvPr/>
        </p:nvSpPr>
        <p:spPr>
          <a:xfrm>
            <a:off x="7313371" y="0"/>
            <a:ext cx="2437790" cy="82296"/>
          </a:xfrm>
          <a:prstGeom prst="rect">
            <a:avLst/>
          </a:prstGeom>
          <a:solidFill>
            <a:srgbClr val="1789C4"/>
          </a:solidFill>
          <a:ln/>
        </p:spPr>
      </p:sp>
      <p:sp>
        <p:nvSpPr>
          <p:cNvPr id="6" name="Shape 4"/>
          <p:cNvSpPr/>
          <p:nvPr/>
        </p:nvSpPr>
        <p:spPr>
          <a:xfrm>
            <a:off x="9751162" y="0"/>
            <a:ext cx="2437790" cy="82296"/>
          </a:xfrm>
          <a:prstGeom prst="rect">
            <a:avLst/>
          </a:prstGeom>
          <a:solidFill>
            <a:srgbClr val="8F3FB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0972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The room walks out with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22960" y="1920240"/>
            <a:ext cx="10515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D9D9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evidence-anchored problem statement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D9D9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primary persona and a defended beachhead segment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D9D9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3-tier product ladder with a wedge and a 3-horizon roadmap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D9D9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delivery heat-map, the binding constraint, and 3 build-first investments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D9D9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horizon bet with its first 90-day experiment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484632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3A71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Photograph every canvas before anyone touches the wall. The photos ARE the minutes.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58521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8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Rainbow Service-Design Workshop · a Consulting School asset · storycltd.co.uk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6775704"/>
            <a:ext cx="2437790" cy="82296"/>
          </a:xfrm>
          <a:prstGeom prst="rect">
            <a:avLst/>
          </a:prstGeom>
          <a:solidFill>
            <a:srgbClr val="E4572E"/>
          </a:solidFill>
          <a:ln/>
        </p:spPr>
      </p:sp>
      <p:sp>
        <p:nvSpPr>
          <p:cNvPr id="12" name="Shape 10"/>
          <p:cNvSpPr/>
          <p:nvPr/>
        </p:nvSpPr>
        <p:spPr>
          <a:xfrm>
            <a:off x="2437790" y="6775704"/>
            <a:ext cx="2437790" cy="82296"/>
          </a:xfrm>
          <a:prstGeom prst="rect">
            <a:avLst/>
          </a:prstGeom>
          <a:solidFill>
            <a:srgbClr val="F3A712"/>
          </a:solidFill>
          <a:ln/>
        </p:spPr>
      </p:sp>
      <p:sp>
        <p:nvSpPr>
          <p:cNvPr id="13" name="Shape 11"/>
          <p:cNvSpPr/>
          <p:nvPr/>
        </p:nvSpPr>
        <p:spPr>
          <a:xfrm>
            <a:off x="4875581" y="6775704"/>
            <a:ext cx="2437790" cy="82296"/>
          </a:xfrm>
          <a:prstGeom prst="rect">
            <a:avLst/>
          </a:prstGeom>
          <a:solidFill>
            <a:srgbClr val="2FBF71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3371" y="6775704"/>
            <a:ext cx="2437790" cy="82296"/>
          </a:xfrm>
          <a:prstGeom prst="rect">
            <a:avLst/>
          </a:prstGeom>
          <a:solidFill>
            <a:srgbClr val="1789C4"/>
          </a:solidFill>
          <a:ln/>
        </p:spPr>
      </p:sp>
      <p:sp>
        <p:nvSpPr>
          <p:cNvPr id="15" name="Shape 13"/>
          <p:cNvSpPr/>
          <p:nvPr/>
        </p:nvSpPr>
        <p:spPr>
          <a:xfrm>
            <a:off x="9751162" y="6775704"/>
            <a:ext cx="2437790" cy="82296"/>
          </a:xfrm>
          <a:prstGeom prst="rect">
            <a:avLst/>
          </a:prstGeom>
          <a:solidFill>
            <a:srgbClr val="8F3FBF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2026-08-10T09:36:26Z</dcterms:created>
  <dcterms:modified xsi:type="dcterms:W3CDTF">2026-08-10T09:36:26Z</dcterms:modified>
</cp:coreProperties>
</file>